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563" r:id="rId2"/>
    <p:sldId id="49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000"/>
    <a:srgbClr val="00FFFF"/>
    <a:srgbClr val="008080"/>
    <a:srgbClr val="9E0000"/>
    <a:srgbClr val="646464"/>
    <a:srgbClr val="FFC92C"/>
    <a:srgbClr val="FFFF66"/>
    <a:srgbClr val="0080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55" autoAdjust="0"/>
  </p:normalViewPr>
  <p:slideViewPr>
    <p:cSldViewPr snapToGrid="0" snapToObjects="1">
      <p:cViewPr varScale="1">
        <p:scale>
          <a:sx n="107" d="100"/>
          <a:sy n="107" d="100"/>
        </p:scale>
        <p:origin x="1734" y="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D3BAB-FFAC-334A-9C90-8B026F8810CD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D787F-C84C-B942-9976-C2DBE7FA2A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895B7-6B04-494C-A43F-6477476F8F4A}" type="slidenum">
              <a:rPr lang="de-DE"/>
              <a:pPr/>
              <a:t>1</a:t>
            </a:fld>
            <a:endParaRPr lang="de-DE"/>
          </a:p>
        </p:txBody>
      </p:sp>
      <p:sp>
        <p:nvSpPr>
          <p:cNvPr id="1157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8713" y="701675"/>
            <a:ext cx="4583112" cy="3436938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084" y="4349831"/>
            <a:ext cx="4994622" cy="414081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5" rIns="91431" bIns="45715"/>
          <a:lstStyle/>
          <a:p>
            <a:pPr eaLnBrk="1" hangingPunct="1"/>
            <a:r>
              <a:rPr lang="de-DE" dirty="0" smtClean="0"/>
              <a:t>Working in </a:t>
            </a:r>
            <a:r>
              <a:rPr lang="de-DE" dirty="0" err="1" smtClean="0"/>
              <a:t>Bernd‘s</a:t>
            </a:r>
            <a:r>
              <a:rPr lang="de-DE" dirty="0" smtClean="0"/>
              <a:t> lab,</a:t>
            </a:r>
            <a:r>
              <a:rPr lang="de-DE" baseline="0" dirty="0" smtClean="0"/>
              <a:t> City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Heidelberg,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protein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specifically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damaged</a:t>
            </a:r>
            <a:r>
              <a:rPr lang="de-DE" baseline="0" dirty="0" smtClean="0"/>
              <a:t>/ </a:t>
            </a:r>
            <a:r>
              <a:rPr lang="de-DE" baseline="0" dirty="0" err="1" smtClean="0"/>
              <a:t>aberrant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proteins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rescued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. 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787F-C84C-B942-9976-C2DBE7FA2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0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6055-DDFD-D940-A2E5-FFD0A78EC70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2A3A-047D-E848-BB92-327C5C7F38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0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00776929_1df5ccc4b0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0"/>
            <a:ext cx="91355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116786" y="393700"/>
            <a:ext cx="8891749" cy="31268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F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rom 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prokaryotes to eukaryotes: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deciphering 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the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“networking code” 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of </a:t>
            </a:r>
            <a:endParaRPr lang="en-US" sz="3600" dirty="0" smtClean="0">
              <a:solidFill>
                <a:srgbClr val="FFFFFF"/>
              </a:solidFill>
              <a:latin typeface="Arial"/>
              <a:ea typeface="Comic Sans MS" charset="0"/>
              <a:cs typeface="Arial"/>
            </a:endParaRPr>
          </a:p>
          <a:p>
            <a:r>
              <a:rPr lang="en-US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J-proteins</a:t>
            </a:r>
          </a:p>
          <a:p>
            <a:pPr>
              <a:lnSpc>
                <a:spcPct val="80000"/>
              </a:lnSpc>
            </a:pPr>
            <a:r>
              <a:rPr lang="sv-SE" sz="3200" dirty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/>
            </a:r>
            <a:br>
              <a:rPr lang="sv-SE" sz="3200" dirty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</a:br>
            <a:r>
              <a:rPr lang="sv-SE" sz="32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Nadinath Nillegoda</a:t>
            </a:r>
          </a:p>
          <a:p>
            <a:pPr>
              <a:lnSpc>
                <a:spcPct val="60000"/>
              </a:lnSpc>
            </a:pPr>
            <a:r>
              <a:rPr lang="sv-SE" sz="20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(Bernd Bukau </a:t>
            </a:r>
            <a:r>
              <a:rPr lang="sv-SE" sz="2000" dirty="0" err="1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Laboratory</a:t>
            </a:r>
            <a:r>
              <a:rPr lang="sv-SE" sz="20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)</a:t>
            </a:r>
            <a:r>
              <a:rPr lang="sv-SE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/>
            </a:r>
            <a:br>
              <a:rPr lang="sv-SE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</a:br>
            <a:r>
              <a:rPr lang="sv-SE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/>
            </a:r>
            <a:br>
              <a:rPr lang="sv-SE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</a:br>
            <a:r>
              <a:rPr lang="sv-SE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/>
            </a:r>
            <a:br>
              <a:rPr lang="sv-SE" sz="36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</a:br>
            <a:endParaRPr lang="de-DE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2" name="Gruppierung 20"/>
          <p:cNvGrpSpPr/>
          <p:nvPr/>
        </p:nvGrpSpPr>
        <p:grpSpPr>
          <a:xfrm>
            <a:off x="953053" y="5136942"/>
            <a:ext cx="2019389" cy="947407"/>
            <a:chOff x="7024543" y="72143"/>
            <a:chExt cx="2019389" cy="947407"/>
          </a:xfrm>
        </p:grpSpPr>
        <p:pic>
          <p:nvPicPr>
            <p:cNvPr id="13" name="Picture 36" descr="Heidelberg_Siegel_mini_2_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4543" y="72143"/>
              <a:ext cx="935999" cy="93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Bild 8" descr="ZMBHlogoklein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6044" y="81662"/>
              <a:ext cx="937888" cy="937888"/>
            </a:xfrm>
            <a:prstGeom prst="rect">
              <a:avLst/>
            </a:prstGeom>
          </p:spPr>
        </p:pic>
      </p:grpSp>
      <p:sp>
        <p:nvSpPr>
          <p:cNvPr id="15" name="Textfeld 25"/>
          <p:cNvSpPr txBox="1">
            <a:spLocks noChangeArrowheads="1"/>
          </p:cNvSpPr>
          <p:nvPr/>
        </p:nvSpPr>
        <p:spPr bwMode="auto">
          <a:xfrm>
            <a:off x="166643" y="6137739"/>
            <a:ext cx="39100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300" dirty="0" smtClean="0">
                <a:solidFill>
                  <a:schemeClr val="bg1"/>
                </a:solidFill>
                <a:latin typeface="Arial"/>
                <a:ea typeface="Arial Narrow" charset="0"/>
                <a:cs typeface="Arial"/>
              </a:rPr>
              <a:t>CENTER FOR MOLECULAR BIOLOGY OF THE UNIVERSITY OF HEIDELBERG, GERMANY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20937" y="5173488"/>
            <a:ext cx="3230498" cy="1443994"/>
            <a:chOff x="4605394" y="4880083"/>
            <a:chExt cx="3230498" cy="1443994"/>
          </a:xfrm>
        </p:grpSpPr>
        <p:sp>
          <p:nvSpPr>
            <p:cNvPr id="16" name="Textfeld 25"/>
            <p:cNvSpPr txBox="1">
              <a:spLocks noChangeArrowheads="1"/>
            </p:cNvSpPr>
            <p:nvPr/>
          </p:nvSpPr>
          <p:spPr bwMode="auto">
            <a:xfrm>
              <a:off x="4605394" y="5631580"/>
              <a:ext cx="3230498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300" dirty="0" smtClean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DEUTSCHES</a:t>
              </a:r>
            </a:p>
            <a:p>
              <a:r>
                <a:rPr lang="de-DE" sz="1300" dirty="0" smtClean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KREBSFORSCHUNGSZENTRUM</a:t>
              </a:r>
            </a:p>
            <a:p>
              <a:r>
                <a:rPr lang="de-DE" sz="1300" dirty="0" smtClean="0">
                  <a:solidFill>
                    <a:schemeClr val="bg1"/>
                  </a:solidFill>
                  <a:latin typeface="Arial"/>
                  <a:ea typeface="Arial Narrow" charset="0"/>
                  <a:cs typeface="Arial"/>
                </a:rPr>
                <a:t>HEIDELBERG, GERMANY </a:t>
              </a:r>
            </a:p>
          </p:txBody>
        </p:sp>
        <p:pic>
          <p:nvPicPr>
            <p:cNvPr id="18" name="Bild 18" descr="DKFZ_logo_d_3z_unt_rgb.eps"/>
            <p:cNvPicPr>
              <a:picLocks noChangeAspect="1"/>
            </p:cNvPicPr>
            <p:nvPr/>
          </p:nvPicPr>
          <p:blipFill rotWithShape="1">
            <a:blip r:embed="rId6"/>
            <a:srcRect b="38263"/>
            <a:stretch/>
          </p:blipFill>
          <p:spPr>
            <a:xfrm>
              <a:off x="4722357" y="4880083"/>
              <a:ext cx="2231657" cy="81205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-13335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44465" y="3467100"/>
            <a:ext cx="3630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/>
                <a:ea typeface="Comic Sans MS" charset="0"/>
                <a:cs typeface="Arial"/>
              </a:rPr>
              <a:t>EPFL, Switzerland 15.11.2016</a:t>
            </a:r>
            <a:endParaRPr lang="en-US" sz="2000" dirty="0">
              <a:solidFill>
                <a:srgbClr val="FFFFFF"/>
              </a:solidFill>
              <a:latin typeface="Arial"/>
              <a:ea typeface="Comic Sans MS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2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1"/>
          <p:cNvSpPr txBox="1"/>
          <p:nvPr/>
        </p:nvSpPr>
        <p:spPr>
          <a:xfrm>
            <a:off x="0" y="5240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Summary </a:t>
            </a: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8409" y="6243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9031" y="60999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3384" y="62251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53434" y="6082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4047067" y="-96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253"/>
          <p:cNvSpPr txBox="1"/>
          <p:nvPr/>
        </p:nvSpPr>
        <p:spPr>
          <a:xfrm>
            <a:off x="4076700" y="751041"/>
            <a:ext cx="4927600" cy="6247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Mixed class J-protein complex formation key to efficient protein disaggregation in </a:t>
            </a:r>
            <a:r>
              <a:rPr lang="en-US" sz="2000" dirty="0">
                <a:latin typeface="Arial"/>
                <a:cs typeface="Arial"/>
              </a:rPr>
              <a:t>eukaryotes </a:t>
            </a:r>
            <a:r>
              <a:rPr lang="en-US" sz="2000" dirty="0" smtClean="0">
                <a:latin typeface="Arial"/>
                <a:cs typeface="Arial"/>
              </a:rPr>
              <a:t>– </a:t>
            </a:r>
            <a:r>
              <a:rPr lang="en-US" sz="2000" dirty="0">
                <a:latin typeface="Arial"/>
                <a:cs typeface="Arial"/>
              </a:rPr>
              <a:t>versatility </a:t>
            </a:r>
            <a:r>
              <a:rPr lang="en-US" sz="2000" dirty="0" smtClean="0">
                <a:latin typeface="Arial"/>
                <a:cs typeface="Arial"/>
              </a:rPr>
              <a:t>in </a:t>
            </a:r>
            <a:r>
              <a:rPr lang="en-US" sz="2000" dirty="0">
                <a:latin typeface="Arial"/>
                <a:cs typeface="Arial"/>
              </a:rPr>
              <a:t>function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Ø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Origins trace back to prokaryotic-to-eukaryotic split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Ø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Clr>
                <a:srgbClr val="800000"/>
              </a:buClr>
              <a:buFont typeface="Wingdings" charset="2"/>
              <a:buChar char="Ø"/>
            </a:pP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etworking code for correct J-protein paring embedded in JDs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Ø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800000"/>
              </a:buClr>
              <a:buFont typeface="Wingdings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Expansion </a:t>
            </a:r>
            <a:r>
              <a:rPr lang="en-US" sz="2000" dirty="0">
                <a:latin typeface="Arial"/>
                <a:cs typeface="Arial"/>
              </a:rPr>
              <a:t>of </a:t>
            </a:r>
            <a:r>
              <a:rPr lang="en-US" sz="2000" dirty="0" smtClean="0">
                <a:latin typeface="Arial"/>
                <a:cs typeface="Arial"/>
              </a:rPr>
              <a:t>J</a:t>
            </a:r>
            <a:r>
              <a:rPr lang="en-US" sz="2000" dirty="0">
                <a:latin typeface="Arial"/>
                <a:cs typeface="Arial"/>
              </a:rPr>
              <a:t>-protein </a:t>
            </a:r>
            <a:r>
              <a:rPr lang="en-US" sz="2000" dirty="0" smtClean="0">
                <a:latin typeface="Arial"/>
                <a:cs typeface="Arial"/>
              </a:rPr>
              <a:t>family with wide </a:t>
            </a:r>
            <a:r>
              <a:rPr lang="en-US" sz="2000" dirty="0">
                <a:latin typeface="Arial"/>
                <a:cs typeface="Arial"/>
              </a:rPr>
              <a:t>range of </a:t>
            </a:r>
            <a:r>
              <a:rPr lang="en-US" sz="2000" dirty="0" err="1">
                <a:latin typeface="Arial"/>
                <a:cs typeface="Arial"/>
              </a:rPr>
              <a:t>complexed</a:t>
            </a:r>
            <a:r>
              <a:rPr lang="en-US" sz="2000" dirty="0">
                <a:latin typeface="Arial"/>
                <a:cs typeface="Arial"/>
              </a:rPr>
              <a:t> J-protein combinations provide a gearbox for fine-tuning target </a:t>
            </a:r>
            <a:r>
              <a:rPr lang="en-US" sz="2000" dirty="0" smtClean="0">
                <a:latin typeface="Arial"/>
                <a:cs typeface="Arial"/>
              </a:rPr>
              <a:t>selectivity of the Hsp70 machineries 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Ø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800000"/>
              </a:buClr>
              <a:buFont typeface="Wingdings" charset="2"/>
              <a:buChar char="Ø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Clr>
                <a:srgbClr val="800000"/>
              </a:buClr>
              <a:buFont typeface="Wingdings" charset="2"/>
              <a:buChar char="Ø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800000"/>
              </a:buClr>
              <a:buFont typeface="Wingdings" charset="2"/>
              <a:buChar char="Ø"/>
            </a:pPr>
            <a:endParaRPr lang="en-US" sz="2000" dirty="0" smtClean="0">
              <a:latin typeface="Arial"/>
              <a:cs typeface="Arial"/>
            </a:endParaRPr>
          </a:p>
        </p:txBody>
      </p:sp>
      <p:pic>
        <p:nvPicPr>
          <p:cNvPr id="3" name="Picture 2" descr="Fig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4" b="14366"/>
          <a:stretch/>
        </p:blipFill>
        <p:spPr>
          <a:xfrm>
            <a:off x="353881" y="708585"/>
            <a:ext cx="3816613" cy="60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6657</TotalTime>
  <Words>116</Words>
  <Application>Microsoft Office PowerPoint</Application>
  <PresentationFormat>Affichage à l'écran (4:3)</PresentationFormat>
  <Paragraphs>22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Comic Sans MS</vt:lpstr>
      <vt:lpstr>Wingdings</vt:lpstr>
      <vt:lpstr>Office Theme</vt:lpstr>
      <vt:lpstr>Présentation PowerPoint</vt:lpstr>
      <vt:lpstr>Présentation PowerPoint</vt:lpstr>
    </vt:vector>
  </TitlesOfParts>
  <Company>ZMBH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 Bukau</dc:creator>
  <cp:lastModifiedBy>Burkhard Céline</cp:lastModifiedBy>
  <cp:revision>1168</cp:revision>
  <cp:lastPrinted>2015-05-08T14:28:31Z</cp:lastPrinted>
  <dcterms:created xsi:type="dcterms:W3CDTF">2001-01-01T00:02:57Z</dcterms:created>
  <dcterms:modified xsi:type="dcterms:W3CDTF">2017-04-13T09:33:39Z</dcterms:modified>
</cp:coreProperties>
</file>